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53"/>
  </p:notesMasterIdLst>
  <p:handoutMasterIdLst>
    <p:handoutMasterId r:id="rId54"/>
  </p:handoutMasterIdLst>
  <p:sldIdLst>
    <p:sldId id="355" r:id="rId7"/>
    <p:sldId id="360" r:id="rId8"/>
    <p:sldId id="365" r:id="rId9"/>
    <p:sldId id="364" r:id="rId10"/>
    <p:sldId id="366" r:id="rId11"/>
    <p:sldId id="381" r:id="rId12"/>
    <p:sldId id="370" r:id="rId13"/>
    <p:sldId id="401" r:id="rId14"/>
    <p:sldId id="384" r:id="rId15"/>
    <p:sldId id="402" r:id="rId16"/>
    <p:sldId id="405" r:id="rId17"/>
    <p:sldId id="389" r:id="rId18"/>
    <p:sldId id="373" r:id="rId19"/>
    <p:sldId id="372" r:id="rId20"/>
    <p:sldId id="374" r:id="rId21"/>
    <p:sldId id="375" r:id="rId22"/>
    <p:sldId id="390" r:id="rId23"/>
    <p:sldId id="367" r:id="rId24"/>
    <p:sldId id="376" r:id="rId25"/>
    <p:sldId id="377" r:id="rId26"/>
    <p:sldId id="404" r:id="rId27"/>
    <p:sldId id="393" r:id="rId28"/>
    <p:sldId id="394" r:id="rId29"/>
    <p:sldId id="395" r:id="rId30"/>
    <p:sldId id="387" r:id="rId31"/>
    <p:sldId id="396" r:id="rId32"/>
    <p:sldId id="397" r:id="rId33"/>
    <p:sldId id="398" r:id="rId34"/>
    <p:sldId id="400" r:id="rId35"/>
    <p:sldId id="399" r:id="rId36"/>
    <p:sldId id="378" r:id="rId37"/>
    <p:sldId id="379" r:id="rId38"/>
    <p:sldId id="368" r:id="rId39"/>
    <p:sldId id="361" r:id="rId40"/>
    <p:sldId id="388" r:id="rId41"/>
    <p:sldId id="363" r:id="rId42"/>
    <p:sldId id="362" r:id="rId43"/>
    <p:sldId id="403" r:id="rId44"/>
    <p:sldId id="380" r:id="rId45"/>
    <p:sldId id="383" r:id="rId46"/>
    <p:sldId id="369" r:id="rId47"/>
    <p:sldId id="382" r:id="rId48"/>
    <p:sldId id="386" r:id="rId49"/>
    <p:sldId id="371" r:id="rId50"/>
    <p:sldId id="391" r:id="rId51"/>
    <p:sldId id="392" r:id="rId52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6" autoAdjust="0"/>
    <p:restoredTop sz="88187" autoAdjust="0"/>
  </p:normalViewPr>
  <p:slideViewPr>
    <p:cSldViewPr snapToGrid="0">
      <p:cViewPr varScale="1">
        <p:scale>
          <a:sx n="102" d="100"/>
          <a:sy n="102" d="100"/>
        </p:scale>
        <p:origin x="21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 of Attack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6E9-AC48-8E65-35B780AE315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6E9-AC48-8E65-35B780AE31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Targeted</c:v>
                </c:pt>
                <c:pt idx="1">
                  <c:v>Untargeted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Targeted Sectors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Targetted Sector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E8-B240-A802-9C3076FC900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E8-B240-A802-9C3076FC90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EE8-B240-A802-9C3076FC90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EE8-B240-A802-9C3076FC900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EE8-B240-A802-9C3076FC900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EE8-B240-A802-9C3076FC900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EE8-B240-A802-9C3076FC900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EE8-B240-A802-9C3076FC90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Energy</c:v>
                </c:pt>
                <c:pt idx="1">
                  <c:v>Manufacturing</c:v>
                </c:pt>
                <c:pt idx="2">
                  <c:v>(Petro)chemical</c:v>
                </c:pt>
                <c:pt idx="3">
                  <c:v>(Waste)water</c:v>
                </c:pt>
                <c:pt idx="4">
                  <c:v>Technology</c:v>
                </c:pt>
                <c:pt idx="5">
                  <c:v>Government</c:v>
                </c:pt>
                <c:pt idx="6">
                  <c:v>Aviation</c:v>
                </c:pt>
                <c:pt idx="7">
                  <c:v>Other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Attack Goals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F2-814A-BCC1-8EE933B22BA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F2-814A-BCC1-8EE933B22BA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5F2-814A-BCC1-8EE933B22BA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F2-814A-BCC1-8EE933B22BA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F2-814A-BCC1-8EE933B22BA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5F2-814A-BCC1-8EE933B22B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Steal data</c:v>
                </c:pt>
                <c:pt idx="1">
                  <c:v>Cause disruption</c:v>
                </c:pt>
                <c:pt idx="2">
                  <c:v>Provoke ransom payment</c:v>
                </c:pt>
                <c:pt idx="3">
                  <c:v>Cause physical damage</c:v>
                </c:pt>
                <c:pt idx="4">
                  <c:v>Sell data for profit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38-4741-AEE8-A1FB388FFE7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ICS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03-B34A-AD9C-83A79C18044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03-B34A-AD9C-83A79C1804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49-E24F-A1DA-9A47820BE70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Analyzed Incidents per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Incidents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4</c:v>
                </c:pt>
                <c:pt idx="14">
                  <c:v>1</c:v>
                </c:pt>
                <c:pt idx="15">
                  <c:v>1</c:v>
                </c:pt>
                <c:pt idx="16">
                  <c:v>3</c:v>
                </c:pt>
                <c:pt idx="17">
                  <c:v>6</c:v>
                </c:pt>
                <c:pt idx="18">
                  <c:v>1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DE-8B41-A8B4-3A4EF918E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7051711"/>
        <c:axId val="987077103"/>
      </c:barChart>
      <c:catAx>
        <c:axId val="98705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77103"/>
        <c:crosses val="autoZero"/>
        <c:auto val="1"/>
        <c:lblAlgn val="ctr"/>
        <c:lblOffset val="100"/>
        <c:noMultiLvlLbl val="0"/>
      </c:catAx>
      <c:valAx>
        <c:axId val="987077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5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743-E844-B2A3-0E557CCEB46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43-E844-B2A3-0E557CCEB46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743-E844-B2A3-0E557CCEB46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7F1-574A-9FAF-756FB70D560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7F1-574A-9FAF-756FB70D560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7F1-574A-9FAF-756FB70D560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8-5E40-A4AE-D1FE8243F5E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7F1-574A-9FAF-756FB70D560D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7F1-574A-9FAF-756FB70D560D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D7F1-574A-9FAF-756FB70D560D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D7F1-574A-9FAF-756FB70D560D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D7F1-574A-9FAF-756FB70D560D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D7F1-574A-9FAF-756FB70D560D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D7F1-574A-9FAF-756FB70D560D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43-E844-B2A3-0E557CCEB46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B743-E844-B2A3-0E557CCEB46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743-E844-B2A3-0E557CCEB46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743-E844-B2A3-0E557CCEB46C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743-E844-B2A3-0E557CCEB4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Sheet1!$A$2:$A$16</c:f>
              <c:strCache>
                <c:ptCount val="15"/>
                <c:pt idx="0">
                  <c:v>Energetic Bear</c:v>
                </c:pt>
                <c:pt idx="1">
                  <c:v>APT33</c:v>
                </c:pt>
                <c:pt idx="2">
                  <c:v>APT34</c:v>
                </c:pt>
                <c:pt idx="3">
                  <c:v>APT35</c:v>
                </c:pt>
                <c:pt idx="4">
                  <c:v>Elderwood</c:v>
                </c:pt>
                <c:pt idx="5">
                  <c:v>TeleBots</c:v>
                </c:pt>
                <c:pt idx="6">
                  <c:v>TEMP.Veles</c:v>
                </c:pt>
                <c:pt idx="7">
                  <c:v>Turla</c:v>
                </c:pt>
                <c:pt idx="8">
                  <c:v>Inception Framework</c:v>
                </c:pt>
                <c:pt idx="9">
                  <c:v>FIN6</c:v>
                </c:pt>
                <c:pt idx="10">
                  <c:v>Vitak Boden</c:v>
                </c:pt>
                <c:pt idx="11">
                  <c:v>Indirk Spider</c:v>
                </c:pt>
                <c:pt idx="12">
                  <c:v>Lazarus Group</c:v>
                </c:pt>
                <c:pt idx="13">
                  <c:v>Op Ghoul</c:v>
                </c:pt>
                <c:pt idx="14">
                  <c:v>Unknown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8-5E40-A4AE-D1FE8243F5E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</a:rPr>
              <a:t>#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AB-A943-9FD2-CB280EA2AF6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AB-A943-9FD2-CB280EA2AF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AB-A943-9FD2-CB280EA2AF6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AB-A943-9FD2-CB280EA2AF6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BAB-A943-9FD2-CB280EA2AF6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BAB-A943-9FD2-CB280EA2AF6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BAB-A943-9FD2-CB280EA2AF6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BAB-A943-9FD2-CB280EA2AF6F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BAB-A943-9FD2-CB280EA2AF6F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BAB-A943-9FD2-CB280EA2AF6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Russia</c:v>
                </c:pt>
                <c:pt idx="1">
                  <c:v>Iran</c:v>
                </c:pt>
                <c:pt idx="2">
                  <c:v>China</c:v>
                </c:pt>
                <c:pt idx="3">
                  <c:v>US</c:v>
                </c:pt>
                <c:pt idx="4">
                  <c:v>UK</c:v>
                </c:pt>
                <c:pt idx="5">
                  <c:v>Israel</c:v>
                </c:pt>
                <c:pt idx="6">
                  <c:v>Syria</c:v>
                </c:pt>
                <c:pt idx="7">
                  <c:v>Ukraine</c:v>
                </c:pt>
                <c:pt idx="8">
                  <c:v>North Korea</c:v>
                </c:pt>
                <c:pt idx="9">
                  <c:v>Unknown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E8-D446-B642-C882A2AB225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30/06/2020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30/06/2020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Outcome of a seminar paper I wrote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Testrun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for next week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Very much appreciate feedback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ICS: controls industrial plants, manufacturing sites, power grids etc. -&gt; Different from classic IT: Specialized HW &amp; SW. Highly reliable and safe (nuclear enrichment facility)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Russia &amp; Middle East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063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96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Breach of enterprise IT network: </a:t>
            </a:r>
            <a:r>
              <a:rPr lang="en-GB" sz="1200" dirty="0" err="1"/>
              <a:t>spearphishing</a:t>
            </a:r>
            <a:endParaRPr lang="en-GB" sz="120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Move to ICS network: improper network isolation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Lateral movement: zero-day exploits, Windows/AAD vulnerabilities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In ICS network: sophisticated obfuscation and evasion techniques and living off the land tools (PowerShell) to trick IDS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Final Payload: Ransomware, </a:t>
            </a:r>
            <a:r>
              <a:rPr lang="en-GB" sz="1200" dirty="0" err="1"/>
              <a:t>Wiperware</a:t>
            </a:r>
            <a:endParaRPr lang="en-GB" sz="1200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906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Grain of salt: Probably a lot of the unsuccessful attacks don't reach the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52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474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019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[20min]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991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361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693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4647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ICS initially were not connected to the internet, but now are (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IIoT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IBMs X-Force Red offers penetration testing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37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960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Triconics 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538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3321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057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122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095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8674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975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596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86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If company A &amp; B fall victim to a certain attack, company C shouldn’t fall victim to the same attack a few months later</a:t>
            </a:r>
          </a:p>
          <a:p>
            <a:r>
              <a:rPr lang="en-DE" dirty="0"/>
              <a:t>Identify repeating patterns</a:t>
            </a:r>
          </a:p>
          <a:p>
            <a:r>
              <a:rPr lang="en-DE" dirty="0"/>
              <a:t>Get a deeper understanding of threats specific to our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384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716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169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Core hypotheses to test would be if companies are more likely to defend their in-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frastructure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successfully against a certain threat the longer it is publicly known and if so, how fast this adaptation of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defense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strategies happens. </a:t>
            </a: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0401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445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3339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2834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473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3176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1114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107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Multiple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publicly available sources that provide information on ICS security incidents </a:t>
            </a:r>
            <a:endParaRPr lang="en-DE" dirty="0"/>
          </a:p>
          <a:p>
            <a:r>
              <a:rPr lang="en-DE" dirty="0"/>
              <a:t>(How did I select the incidents? Most “relevant” / most citations)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2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15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 Untargeted attack can affect thousands of victims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306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248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Energy: Power grids, oil &amp; gas pipelines</a:t>
            </a:r>
          </a:p>
          <a:p>
            <a:r>
              <a:rPr lang="en-DE" dirty="0"/>
              <a:t>Manufacturing: German steel mill, aluminium production</a:t>
            </a:r>
          </a:p>
          <a:p>
            <a:r>
              <a:rPr lang="en-DE" dirty="0"/>
              <a:t>Petrochemical: (Triton)</a:t>
            </a:r>
          </a:p>
          <a:p>
            <a:r>
              <a:rPr lang="en-DE" dirty="0"/>
              <a:t>Technology: (BitPaymer: targeted ransomware)</a:t>
            </a:r>
          </a:p>
          <a:p>
            <a:r>
              <a:rPr lang="en-DE" dirty="0"/>
              <a:t>Government: diplomatic service agancies (RedOctober)</a:t>
            </a:r>
          </a:p>
          <a:p>
            <a:r>
              <a:rPr lang="en-DE" dirty="0"/>
              <a:t>Aviation: (Havex: espionage campaign)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149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(Ukraine)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(Saudi Arabia, Iran)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98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56938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72078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7139"/>
            <a:ext cx="9144000" cy="4380861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Chair of IT Security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Faculty of Informatics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of Munich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5D3B0F-95C3-A349-A524-D6BD01ADACA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8AF612-995B-844F-8FA0-BB3BB86C28A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39417D-B1A7-E246-B967-3D2E59C3040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98A178-13B9-604A-93EF-80F3A0D810B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7500" y="4585134"/>
            <a:ext cx="8508999" cy="1350499"/>
          </a:xfrm>
        </p:spPr>
        <p:txBody>
          <a:bodyPr/>
          <a:lstStyle/>
          <a:p>
            <a:pPr algn="ctr"/>
            <a:r>
              <a:rPr lang="de-DE" sz="2000" dirty="0"/>
              <a:t>Nico Fechtner</a:t>
            </a:r>
          </a:p>
          <a:p>
            <a:pPr algn="ctr"/>
            <a:r>
              <a:rPr lang="de-DE" sz="2000" i="1" dirty="0" err="1"/>
              <a:t>nico.fechtner@tum.de</a:t>
            </a:r>
            <a:endParaRPr lang="de-DE" sz="2000" i="1" dirty="0"/>
          </a:p>
          <a:p>
            <a:pPr algn="ctr"/>
            <a:r>
              <a:rPr lang="de-DE" sz="2000" dirty="0" err="1"/>
              <a:t>July</a:t>
            </a:r>
            <a:r>
              <a:rPr lang="de-DE" sz="2000" dirty="0"/>
              <a:t> 9, 2020</a:t>
            </a:r>
            <a:endParaRPr sz="20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1277677"/>
            <a:ext cx="8508999" cy="123110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4000" dirty="0"/>
              <a:t>Analysis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Mitigation</a:t>
            </a:r>
            <a:r>
              <a:rPr lang="de-DE" sz="4000" dirty="0"/>
              <a:t> </a:t>
            </a:r>
            <a:r>
              <a:rPr lang="de-DE" sz="4000" dirty="0" err="1"/>
              <a:t>Strategies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Real World ICS Security </a:t>
            </a:r>
            <a:r>
              <a:rPr lang="de-DE" sz="4000" dirty="0" err="1"/>
              <a:t>Incidents</a:t>
            </a:r>
            <a:endParaRPr lang="de-DE" sz="40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F2E2C8-8825-F04D-9D42-952B41EA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17" y="3236099"/>
            <a:ext cx="2033977" cy="6373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81CF31-C0C8-3E42-98B8-D4E328E9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361" y="3236099"/>
            <a:ext cx="2246388" cy="637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Economic Sector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111646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C1895419-CB46-7D45-8C3B-6E85818B0CD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0" y="1597909"/>
            <a:ext cx="9143999" cy="4790364"/>
          </a:xfrm>
        </p:spPr>
      </p:pic>
    </p:spTree>
    <p:extLst>
      <p:ext uri="{BB962C8B-B14F-4D97-AF65-F5344CB8AC3E}">
        <p14:creationId xmlns:p14="http://schemas.microsoft.com/office/powerpoint/2010/main" val="211388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89710B8F-26D2-6946-B691-5D7BE549D20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0" y="1597908"/>
            <a:ext cx="9144000" cy="4790365"/>
          </a:xfrm>
        </p:spPr>
      </p:pic>
    </p:spTree>
    <p:extLst>
      <p:ext uri="{BB962C8B-B14F-4D97-AF65-F5344CB8AC3E}">
        <p14:creationId xmlns:p14="http://schemas.microsoft.com/office/powerpoint/2010/main" val="210261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B24DB3-0FA5-CE45-BB13-FB8C2F3B82C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826642790"/>
              </p:ext>
            </p:extLst>
          </p:nvPr>
        </p:nvGraphicFramePr>
        <p:xfrm>
          <a:off x="0" y="1633641"/>
          <a:ext cx="9144000" cy="3532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Goals and Motivations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3EA7C-AB95-8649-ABC2-ACB32C516301}"/>
              </a:ext>
            </a:extLst>
          </p:cNvPr>
          <p:cNvSpPr txBox="1"/>
          <p:nvPr/>
        </p:nvSpPr>
        <p:spPr>
          <a:xfrm>
            <a:off x="760020" y="5863666"/>
            <a:ext cx="1793174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Monetary 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994FD-85ED-2E43-B6B3-0E78A541C1FC}"/>
              </a:ext>
            </a:extLst>
          </p:cNvPr>
          <p:cNvSpPr txBox="1"/>
          <p:nvPr/>
        </p:nvSpPr>
        <p:spPr>
          <a:xfrm>
            <a:off x="3304309" y="5863666"/>
            <a:ext cx="194161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Information Gain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C3BB2-5133-4242-95DF-94754E06D723}"/>
              </a:ext>
            </a:extLst>
          </p:cNvPr>
          <p:cNvSpPr txBox="1"/>
          <p:nvPr/>
        </p:nvSpPr>
        <p:spPr>
          <a:xfrm>
            <a:off x="5997040" y="5863666"/>
            <a:ext cx="2410690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(Physical) Disruption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8AE9198-6FB7-D841-840A-3DCA1D63E041}"/>
              </a:ext>
            </a:extLst>
          </p:cNvPr>
          <p:cNvSpPr/>
          <p:nvPr/>
        </p:nvSpPr>
        <p:spPr>
          <a:xfrm rot="16200000">
            <a:off x="4248904" y="2500025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656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14E0CC-D517-364B-84EE-132AEB726F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78" r="-78"/>
          <a:stretch/>
        </p:blipFill>
        <p:spPr>
          <a:xfrm>
            <a:off x="-1394171" y="-130031"/>
            <a:ext cx="11932342" cy="7954896"/>
          </a:xfrm>
        </p:spPr>
      </p:pic>
    </p:spTree>
    <p:extLst>
      <p:ext uri="{BB962C8B-B14F-4D97-AF65-F5344CB8AC3E}">
        <p14:creationId xmlns:p14="http://schemas.microsoft.com/office/powerpoint/2010/main" val="1747959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99BDB1-19E7-164B-9AD5-80DD071DD1CE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153899073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Success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225451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1"/>
            <a:ext cx="8508999" cy="9782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untargetted attacks: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targetted attacks: Months –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Dwell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E121240-AD55-A247-A1F0-E17EAB9E0114}"/>
              </a:ext>
            </a:extLst>
          </p:cNvPr>
          <p:cNvSpPr txBox="1">
            <a:spLocks/>
          </p:cNvSpPr>
          <p:nvPr/>
        </p:nvSpPr>
        <p:spPr>
          <a:xfrm>
            <a:off x="319088" y="4346901"/>
            <a:ext cx="8508999" cy="978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theory a lot of time to detect and prevent the execution of a payload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practice most attacks still are not detected in their early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B42D189-91AC-D546-80B1-38FC46358ACB}"/>
              </a:ext>
            </a:extLst>
          </p:cNvPr>
          <p:cNvSpPr/>
          <p:nvPr/>
        </p:nvSpPr>
        <p:spPr>
          <a:xfrm rot="5400000">
            <a:off x="2890671" y="683270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478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Increasing the security awareness of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Solid backup strategy</a:t>
            </a: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61908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18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3170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963163"/>
          </a:xfr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/>
            </a:solidFill>
          </a:ln>
        </p:spPr>
        <p:txBody>
          <a:bodyPr lIns="180000" rIns="180000"/>
          <a:lstStyle/>
          <a:p>
            <a:r>
              <a:rPr lang="en-DE" sz="2000" b="1" dirty="0"/>
              <a:t>Goal: </a:t>
            </a:r>
            <a:r>
              <a:rPr lang="en-GB" sz="2000" dirty="0"/>
              <a:t>Maintain safe operations and prevent catastrophic events in case of failures of other hard- or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Safety Instrumented Systems (SIS)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74C96-4BAE-B047-B09F-FEBC2306B3B0}"/>
              </a:ext>
            </a:extLst>
          </p:cNvPr>
          <p:cNvSpPr txBox="1"/>
          <p:nvPr/>
        </p:nvSpPr>
        <p:spPr>
          <a:xfrm>
            <a:off x="652066" y="3853021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22CCF-F2A9-C34A-B09A-33ECDE487DBE}"/>
              </a:ext>
            </a:extLst>
          </p:cNvPr>
          <p:cNvSpPr txBox="1"/>
          <p:nvPr/>
        </p:nvSpPr>
        <p:spPr>
          <a:xfrm>
            <a:off x="652066" y="4553614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Preassure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879E7-F964-D146-9FEF-FEC8E1B20489}"/>
              </a:ext>
            </a:extLst>
          </p:cNvPr>
          <p:cNvSpPr txBox="1"/>
          <p:nvPr/>
        </p:nvSpPr>
        <p:spPr>
          <a:xfrm>
            <a:off x="652061" y="5803480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Velocity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BB697-F9CB-A543-A5C8-FD53F3AB5B4D}"/>
              </a:ext>
            </a:extLst>
          </p:cNvPr>
          <p:cNvSpPr txBox="1"/>
          <p:nvPr/>
        </p:nvSpPr>
        <p:spPr>
          <a:xfrm>
            <a:off x="854437" y="4827810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71BE2-490A-9845-B561-496606F01C8F}"/>
              </a:ext>
            </a:extLst>
          </p:cNvPr>
          <p:cNvSpPr txBox="1"/>
          <p:nvPr/>
        </p:nvSpPr>
        <p:spPr>
          <a:xfrm>
            <a:off x="2937809" y="4013770"/>
            <a:ext cx="1391586" cy="17249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Is it safe to continue operation?</a:t>
            </a:r>
          </a:p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F8B11-73F1-FE4E-A540-7CB704BAAE64}"/>
              </a:ext>
            </a:extLst>
          </p:cNvPr>
          <p:cNvSpPr txBox="1"/>
          <p:nvPr/>
        </p:nvSpPr>
        <p:spPr>
          <a:xfrm>
            <a:off x="6897974" y="38301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Heater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426C6C-3155-8949-BE20-1DC9DA7939FB}"/>
              </a:ext>
            </a:extLst>
          </p:cNvPr>
          <p:cNvSpPr txBox="1"/>
          <p:nvPr/>
        </p:nvSpPr>
        <p:spPr>
          <a:xfrm>
            <a:off x="6897974" y="5794934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Engine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5D2F8-D168-884F-8C44-149DE8127A74}"/>
              </a:ext>
            </a:extLst>
          </p:cNvPr>
          <p:cNvSpPr txBox="1"/>
          <p:nvPr/>
        </p:nvSpPr>
        <p:spPr>
          <a:xfrm>
            <a:off x="6897974" y="454339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Waterpump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7768B-8D5C-5643-9332-0DD24DB2CD10}"/>
              </a:ext>
            </a:extLst>
          </p:cNvPr>
          <p:cNvSpPr txBox="1"/>
          <p:nvPr/>
        </p:nvSpPr>
        <p:spPr>
          <a:xfrm>
            <a:off x="854436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Sensors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C8B42-EAAF-4147-BB5D-B02C5562E6CB}"/>
              </a:ext>
            </a:extLst>
          </p:cNvPr>
          <p:cNvSpPr txBox="1"/>
          <p:nvPr/>
        </p:nvSpPr>
        <p:spPr>
          <a:xfrm>
            <a:off x="3876205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53F98-9C7B-3540-AB59-4295CB2E0151}"/>
              </a:ext>
            </a:extLst>
          </p:cNvPr>
          <p:cNvSpPr txBox="1"/>
          <p:nvPr/>
        </p:nvSpPr>
        <p:spPr>
          <a:xfrm>
            <a:off x="6965009" y="3201339"/>
            <a:ext cx="1244182" cy="3215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Actuators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C202A-B7FA-0244-A118-BDEA7F2D0E9F}"/>
              </a:ext>
            </a:extLst>
          </p:cNvPr>
          <p:cNvSpPr txBox="1"/>
          <p:nvPr/>
        </p:nvSpPr>
        <p:spPr>
          <a:xfrm>
            <a:off x="7016646" y="4864894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CCAD7-065E-444B-84F7-3E25D81C56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211045" y="4013770"/>
            <a:ext cx="726764" cy="862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2D4C36-C5AE-A849-9601-DA22575684E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211045" y="4714363"/>
            <a:ext cx="726764" cy="161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E0FFF4-567B-D94C-BD94-0B30B5C811C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040" y="4876250"/>
            <a:ext cx="726769" cy="10879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203934-188C-4842-B7D7-660B15F8E719}"/>
              </a:ext>
            </a:extLst>
          </p:cNvPr>
          <p:cNvCxnSpPr>
            <a:cxnSpLocks/>
            <a:stCxn id="64" idx="3"/>
            <a:endCxn id="11" idx="1"/>
          </p:cNvCxnSpPr>
          <p:nvPr/>
        </p:nvCxnSpPr>
        <p:spPr>
          <a:xfrm flipV="1">
            <a:off x="6194451" y="3990915"/>
            <a:ext cx="703523" cy="884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0BA9F-363B-154E-86E1-B080E1C3D804}"/>
              </a:ext>
            </a:extLst>
          </p:cNvPr>
          <p:cNvCxnSpPr>
            <a:cxnSpLocks/>
            <a:stCxn id="64" idx="3"/>
            <a:endCxn id="13" idx="1"/>
          </p:cNvCxnSpPr>
          <p:nvPr/>
        </p:nvCxnSpPr>
        <p:spPr>
          <a:xfrm flipV="1">
            <a:off x="6194451" y="4704145"/>
            <a:ext cx="703523" cy="170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D1FAF-573F-6E47-8773-070FF9BA39F5}"/>
              </a:ext>
            </a:extLst>
          </p:cNvPr>
          <p:cNvCxnSpPr>
            <a:cxnSpLocks/>
            <a:stCxn id="64" idx="3"/>
            <a:endCxn id="12" idx="1"/>
          </p:cNvCxnSpPr>
          <p:nvPr/>
        </p:nvCxnSpPr>
        <p:spPr>
          <a:xfrm>
            <a:off x="6194451" y="4875112"/>
            <a:ext cx="703523" cy="1080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FB0FAEA-BAF1-A141-B4C6-13754408156A}"/>
              </a:ext>
            </a:extLst>
          </p:cNvPr>
          <p:cNvSpPr txBox="1"/>
          <p:nvPr/>
        </p:nvSpPr>
        <p:spPr>
          <a:xfrm>
            <a:off x="2937809" y="61769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Do nothing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46A5B7-9BFF-4F4B-8A85-BF0A2FA3553F}"/>
              </a:ext>
            </a:extLst>
          </p:cNvPr>
          <p:cNvCxnSpPr>
            <a:cxnSpLocks/>
            <a:stCxn id="10" idx="2"/>
            <a:endCxn id="37" idx="0"/>
          </p:cNvCxnSpPr>
          <p:nvPr/>
        </p:nvCxnSpPr>
        <p:spPr>
          <a:xfrm>
            <a:off x="3633602" y="5738729"/>
            <a:ext cx="0" cy="438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374E8C-CBD3-AD4C-8B7D-FB48BB10DDED}"/>
              </a:ext>
            </a:extLst>
          </p:cNvPr>
          <p:cNvSpPr txBox="1"/>
          <p:nvPr/>
        </p:nvSpPr>
        <p:spPr>
          <a:xfrm>
            <a:off x="3602626" y="5788224"/>
            <a:ext cx="581532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Yes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5E8354-3772-594B-8D35-AF9B76DE1242}"/>
              </a:ext>
            </a:extLst>
          </p:cNvPr>
          <p:cNvSpPr txBox="1"/>
          <p:nvPr/>
        </p:nvSpPr>
        <p:spPr>
          <a:xfrm>
            <a:off x="4802865" y="4538930"/>
            <a:ext cx="1391586" cy="6723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Graceful shutdown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3A271F-93C5-BB42-9F1A-137B6040D1B5}"/>
              </a:ext>
            </a:extLst>
          </p:cNvPr>
          <p:cNvSpPr txBox="1"/>
          <p:nvPr/>
        </p:nvSpPr>
        <p:spPr>
          <a:xfrm>
            <a:off x="4342761" y="4500668"/>
            <a:ext cx="495633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No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317C350-359C-084B-9F34-B110B676EB83}"/>
              </a:ext>
            </a:extLst>
          </p:cNvPr>
          <p:cNvCxnSpPr>
            <a:cxnSpLocks/>
            <a:stCxn id="10" idx="3"/>
            <a:endCxn id="64" idx="1"/>
          </p:cNvCxnSpPr>
          <p:nvPr/>
        </p:nvCxnSpPr>
        <p:spPr>
          <a:xfrm flipV="1">
            <a:off x="4329395" y="4875112"/>
            <a:ext cx="473470" cy="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54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Motivation: Growing ICS Threat 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</a:t>
            </a:fld>
            <a:endParaRPr lang="en-DE" sz="1600" dirty="0" err="1">
              <a:latin typeface="+mn-lt"/>
            </a:endParaRP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92A9B1-ED31-DD49-B92E-B639EBEF716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63712" y="1404703"/>
            <a:ext cx="8016576" cy="502038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408BB-4783-AE40-AA36-6B7A3982F05B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securityintelligence.com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/posts/industrial-control-systems-security-to-test-or-not-to-test/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5906C-7C11-B14F-BCA5-F96F252667FC}"/>
              </a:ext>
            </a:extLst>
          </p:cNvPr>
          <p:cNvSpPr/>
          <p:nvPr/>
        </p:nvSpPr>
        <p:spPr>
          <a:xfrm>
            <a:off x="5799551" y="2192055"/>
            <a:ext cx="2567835" cy="4033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2774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actory next to a building&#10;&#10;Description automatically generated">
            <a:extLst>
              <a:ext uri="{FF2B5EF4-FFF2-40B4-BE49-F238E27FC236}">
                <a16:creationId xmlns:a16="http://schemas.microsoft.com/office/drawing/2014/main" id="{20E49362-40FD-2648-BA57-8631D4453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1611"/>
            <a:ext cx="9144000" cy="3673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20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51517-F2DE-244A-88EF-4420890F1797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mcgtechtalk.com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-content/uploads/2017/03/spear-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phishing.png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02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Target: Saudi Arabian oil refinery operated by Petro Rabigh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Time of first impact: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The Triton Attack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861487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E08D871-E225-1541-AC37-540690CC6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3" b="16839"/>
          <a:stretch/>
        </p:blipFill>
        <p:spPr>
          <a:xfrm>
            <a:off x="0" y="3188525"/>
            <a:ext cx="9144000" cy="3669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21</a:t>
            </a:fld>
            <a:endParaRPr lang="en-DE" sz="1600" dirty="0" err="1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51517-F2DE-244A-88EF-4420890F1797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mcgtechtalk.com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-content/uploads/2017/03/spear-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phishing.png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02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Still unclear how the ICS network got breached in 2014;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199601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ight, table, blue, computer&#10;&#10;Description automatically generated">
            <a:extLst>
              <a:ext uri="{FF2B5EF4-FFF2-40B4-BE49-F238E27FC236}">
                <a16:creationId xmlns:a16="http://schemas.microsoft.com/office/drawing/2014/main" id="{9A9B43A4-AB87-6C4F-9827-2CC319657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29" b="14878"/>
          <a:stretch/>
        </p:blipFill>
        <p:spPr>
          <a:xfrm>
            <a:off x="0" y="3175738"/>
            <a:ext cx="9144000" cy="368226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limited, the attackers could access it</a:t>
            </a:r>
          </a:p>
          <a:p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22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29CA7-5DCD-C848-BA36-7C23AEF5E09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manageditservicesminneapolis.com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/importance-computer-network-maintenance-repair-info/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0900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gn in front of a piano&#10;&#10;Description automatically generated">
            <a:extLst>
              <a:ext uri="{FF2B5EF4-FFF2-40B4-BE49-F238E27FC236}">
                <a16:creationId xmlns:a16="http://schemas.microsoft.com/office/drawing/2014/main" id="{72484798-0A95-364A-A3BE-0AD9E79AF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43" b="10676"/>
          <a:stretch/>
        </p:blipFill>
        <p:spPr>
          <a:xfrm>
            <a:off x="0" y="3106049"/>
            <a:ext cx="9144000" cy="375195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1C590-7BAC-8947-BAA9-D5BD0D00133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i.ebayimg.com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/images/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/152654640334-0-1/s-l1000.jpg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6127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D1C1A6-1AF1-6447-BF76-5E8E7A5BD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4464" r="714" b="33630"/>
          <a:stretch/>
        </p:blipFill>
        <p:spPr>
          <a:xfrm>
            <a:off x="0" y="2998520"/>
            <a:ext cx="9144000" cy="385948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SIS ran in </a:t>
            </a:r>
            <a:r>
              <a:rPr lang="en-DE" sz="2000" i="1" dirty="0"/>
              <a:t>programming</a:t>
            </a:r>
            <a:r>
              <a:rPr lang="en-DE" sz="2000" dirty="0"/>
              <a:t> instead of </a:t>
            </a:r>
            <a:r>
              <a:rPr lang="en-DE" sz="2000" i="1" dirty="0"/>
              <a:t>run</a:t>
            </a:r>
            <a:r>
              <a:rPr lang="en-DE" sz="2000" dirty="0"/>
              <a:t> mode, the Triton malware could be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24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777E0-4327-EB48-804C-86F1A8C73BAE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hw-img.datpiff.com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/m580a552/A-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Mase_Two_Years_Later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-front-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large.jpg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9170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B1F696-F511-BE4D-A58C-9C6ECE5C4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25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A527-80FF-024B-AE08-0FAC1FFD1FF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51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100A78C0-CCEE-0644-A8E6-0A9D3A700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74" b="10188"/>
          <a:stretch/>
        </p:blipFill>
        <p:spPr>
          <a:xfrm>
            <a:off x="0" y="2939143"/>
            <a:ext cx="9144000" cy="391885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human error, the malware contained a bug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684AE-F29D-104E-89BE-E5F33356C0CD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www.beningo.com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-content/uploads/2016/03/AdobeStock_100096286.jpeg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3297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ell phone&#10;&#10;Description automatically generated">
            <a:extLst>
              <a:ext uri="{FF2B5EF4-FFF2-40B4-BE49-F238E27FC236}">
                <a16:creationId xmlns:a16="http://schemas.microsoft.com/office/drawing/2014/main" id="{A0CDC095-D5EA-B140-8434-61807EBFB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08" b="19607"/>
          <a:stretch/>
        </p:blipFill>
        <p:spPr>
          <a:xfrm>
            <a:off x="1" y="2933205"/>
            <a:ext cx="9144000" cy="39247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C50A5-A5D3-1141-BD2E-72EEC8E16E5F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-content/uploads/2016/11/Restart-button-keyboard-key-e1479117780695.jpg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721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31EE5A3C-67A7-8749-842B-209F04095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26" b="26520"/>
          <a:stretch/>
        </p:blipFill>
        <p:spPr>
          <a:xfrm>
            <a:off x="0" y="3056986"/>
            <a:ext cx="9144000" cy="380101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28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F7C86-052E-A849-A1BE-11E9BD9FD73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-content/uploads/2016/08/install-software-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laptop.jpg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3539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38A7B2-39B7-5E49-BCCF-3424388CF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correctly,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29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98CB9-E70B-CC48-8B8B-7150DFCFFDF3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187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algn="ctr"/>
            <a:r>
              <a:rPr lang="de-DE" sz="2000" dirty="0" err="1"/>
              <a:t>Defend</a:t>
            </a:r>
            <a:r>
              <a:rPr lang="de-DE" sz="2000" dirty="0"/>
              <a:t> </a:t>
            </a:r>
            <a:r>
              <a:rPr lang="de-DE" sz="2000" dirty="0" err="1"/>
              <a:t>against</a:t>
            </a:r>
            <a:r>
              <a:rPr lang="de-DE" sz="2000" dirty="0"/>
              <a:t> ICS </a:t>
            </a:r>
            <a:r>
              <a:rPr lang="de-DE" sz="2000" dirty="0" err="1"/>
              <a:t>attacks</a:t>
            </a:r>
            <a:endParaRPr lang="de-DE" sz="2000" dirty="0"/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Avoid known/common mistakes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Learn from past incidents</a:t>
            </a:r>
          </a:p>
          <a:p>
            <a:pPr algn="ctr"/>
            <a:endParaRPr lang="en-GB" sz="2000" dirty="0"/>
          </a:p>
          <a:p>
            <a:pPr algn="ctr">
              <a:lnSpc>
                <a:spcPct val="100000"/>
              </a:lnSpc>
            </a:pPr>
            <a:endParaRPr lang="en-GB" sz="2000" dirty="0"/>
          </a:p>
          <a:p>
            <a:pPr algn="ctr">
              <a:lnSpc>
                <a:spcPct val="100000"/>
              </a:lnSpc>
            </a:pPr>
            <a:r>
              <a:rPr lang="en-GB" sz="2000" b="1" dirty="0"/>
              <a:t>Comparative overview of historic incidents 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+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In-depth analyses of individual incidents</a:t>
            </a:r>
            <a:endParaRPr lang="en-DE" sz="2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</a:t>
            </a:fld>
            <a:endParaRPr lang="en-DE" sz="1600" dirty="0" err="1">
              <a:latin typeface="+mn-lt"/>
            </a:endParaRP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B3056AAE-E9ED-4645-8CE5-C46DA6F90017}"/>
              </a:ext>
            </a:extLst>
          </p:cNvPr>
          <p:cNvSpPr/>
          <p:nvPr/>
        </p:nvSpPr>
        <p:spPr>
          <a:xfrm rot="16200000">
            <a:off x="4302690" y="2517731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D350B17A-F5AB-CB43-80CE-41833148D264}"/>
              </a:ext>
            </a:extLst>
          </p:cNvPr>
          <p:cNvSpPr/>
          <p:nvPr/>
        </p:nvSpPr>
        <p:spPr>
          <a:xfrm rot="16200000">
            <a:off x="4302690" y="3433024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E427B52-5008-1744-9482-87C5EC24E3F9}"/>
              </a:ext>
            </a:extLst>
          </p:cNvPr>
          <p:cNvSpPr/>
          <p:nvPr/>
        </p:nvSpPr>
        <p:spPr>
          <a:xfrm rot="16200000">
            <a:off x="4302690" y="4372922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AE185C3E-3E61-BB4B-8911-4D7E6C5B3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1" b="12238"/>
          <a:stretch/>
        </p:blipFill>
        <p:spPr>
          <a:xfrm>
            <a:off x="1472540" y="2476796"/>
            <a:ext cx="7671460" cy="438120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finally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30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5402B-FE6F-B849-9568-F1DF2AED7339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www.cbronline.com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-content/uploads/2017/02/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Investigation.jpg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4083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Goal: remains unclear; probably causing disruption; potentionally threatening human lives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Impact: Several weeks of downtime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Attribution: State-sponsored Russian threat group named TEMP.Veles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Goals, Impacts, and Attribution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880158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Continuous security awareness trainings</a:t>
            </a:r>
            <a:r>
              <a:rPr lang="en-GB" sz="2000" dirty="0"/>
              <a:t> can help employees to identify phishing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Restricting the network connectivity of a SIS</a:t>
            </a:r>
            <a:r>
              <a:rPr lang="en-GB" sz="2000" dirty="0"/>
              <a:t> lowers the possibility of a SIS breach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Under normal circumstances, </a:t>
            </a:r>
            <a:r>
              <a:rPr lang="en-GB" sz="2000" b="1" dirty="0"/>
              <a:t>SIS should always operate in </a:t>
            </a:r>
            <a:r>
              <a:rPr lang="en-GB" sz="2000" b="1" i="1" dirty="0"/>
              <a:t>run</a:t>
            </a:r>
            <a:r>
              <a:rPr lang="en-GB" sz="2000" b="1" dirty="0"/>
              <a:t> mode</a:t>
            </a:r>
            <a:r>
              <a:rPr lang="en-GB" sz="2000" dirty="0"/>
              <a:t>, not in </a:t>
            </a:r>
            <a:r>
              <a:rPr lang="en-GB" sz="2000" i="1" dirty="0"/>
              <a:t>program</a:t>
            </a:r>
            <a:r>
              <a:rPr lang="en-GB" sz="2000" dirty="0"/>
              <a:t> mode in order to prevent reprogramming of the logic by attackers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Opportunities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158073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33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1359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Attacks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spread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multiple </a:t>
            </a:r>
            <a:r>
              <a:rPr lang="de-DE" sz="2000" dirty="0" err="1"/>
              <a:t>sectors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geographic</a:t>
            </a:r>
            <a:r>
              <a:rPr lang="de-DE" sz="2000" dirty="0"/>
              <a:t> </a:t>
            </a:r>
            <a:r>
              <a:rPr lang="de-DE" sz="2000" dirty="0" err="1"/>
              <a:t>regions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Key threat actors reside in Russia and the Middle 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most common goals of ICS attacks are data extraction and causing disruption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Important trends in terms of attack techniques are </a:t>
            </a:r>
            <a:r>
              <a:rPr lang="en-GB" sz="2000" dirty="0" err="1"/>
              <a:t>spearphishing</a:t>
            </a:r>
            <a:r>
              <a:rPr lang="en-GB" sz="2000" dirty="0"/>
              <a:t>, zero-day exploits, sophisticated obfuscation and evasion techniques, and exploiting Windows/AAD vulnerabilities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Attackers usually reside in the victims’ network for several weeks or months before executing the final payload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067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Increasing the security awareness of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Solid backup strategies</a:t>
            </a:r>
            <a:endParaRPr lang="en-DE" sz="2000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5574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Add more incidents for higher accuracy and deeper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Use an analysis approach that is more qualitative instead of quantitative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Analyze how </a:t>
            </a:r>
            <a:r>
              <a:rPr lang="en-GB" sz="2000" dirty="0"/>
              <a:t>ICS companies manage to defend against known threats over the course of time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36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550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37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656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In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semniar</a:t>
            </a:r>
            <a:r>
              <a:rPr lang="de-DE" sz="2000" dirty="0"/>
              <a:t>,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come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</a:t>
            </a:r>
            <a:r>
              <a:rPr lang="de-DE" sz="2000" dirty="0" err="1"/>
              <a:t>interesting</a:t>
            </a:r>
            <a:r>
              <a:rPr lang="de-DE" sz="2000" dirty="0"/>
              <a:t> ICS </a:t>
            </a:r>
            <a:r>
              <a:rPr lang="de-DE" sz="2000" dirty="0" err="1"/>
              <a:t>security</a:t>
            </a:r>
            <a:r>
              <a:rPr lang="de-DE" sz="2000" dirty="0"/>
              <a:t> </a:t>
            </a:r>
            <a:r>
              <a:rPr lang="de-DE" sz="2000" dirty="0" err="1"/>
              <a:t>incidents</a:t>
            </a:r>
            <a:r>
              <a:rPr lang="de-DE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Do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further</a:t>
            </a:r>
            <a:r>
              <a:rPr lang="de-DE" sz="2000" dirty="0"/>
              <a:t> </a:t>
            </a:r>
            <a:r>
              <a:rPr lang="de-DE" sz="2000" dirty="0" err="1"/>
              <a:t>suggestions</a:t>
            </a:r>
            <a:r>
              <a:rPr lang="de-DE" sz="2000" dirty="0"/>
              <a:t> on </a:t>
            </a: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Triton </a:t>
            </a:r>
            <a:r>
              <a:rPr lang="de-DE" sz="2000" dirty="0" err="1"/>
              <a:t>attack</a:t>
            </a:r>
            <a:r>
              <a:rPr lang="de-DE" sz="2000" dirty="0"/>
              <a:t> </a:t>
            </a:r>
            <a:r>
              <a:rPr lang="de-DE" sz="2000" dirty="0" err="1"/>
              <a:t>could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been</a:t>
            </a:r>
            <a:r>
              <a:rPr lang="de-DE" sz="2000" dirty="0"/>
              <a:t> </a:t>
            </a:r>
            <a:r>
              <a:rPr lang="de-DE" sz="2000" dirty="0" err="1"/>
              <a:t>prevented</a:t>
            </a:r>
            <a:r>
              <a:rPr lang="de-DE" sz="2000" dirty="0"/>
              <a:t>?</a:t>
            </a:r>
            <a:endParaRPr lang="en-GB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38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236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Backup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39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062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753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FFE5FB-471F-5149-B6E7-F0607A285AC8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806492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Threat 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Attack goals and realized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Dwell times and reactions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Detection and mitigation strategies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Comparative Overview of ICS Security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41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8833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6D709F-F23F-1C42-974D-D31446EFD52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872979" y="1476276"/>
            <a:ext cx="5398041" cy="49119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42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1778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54798496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Threat Groups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699327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676335853"/>
              </p:ext>
            </p:extLst>
          </p:nvPr>
        </p:nvGraphicFramePr>
        <p:xfrm>
          <a:off x="157956" y="1789822"/>
          <a:ext cx="8828088" cy="4598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090102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Unclear how the ICS network got breached;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limited, the attackers could access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SIS ran in </a:t>
            </a:r>
            <a:r>
              <a:rPr lang="en-DE" sz="2000" i="1" dirty="0"/>
              <a:t>programming</a:t>
            </a:r>
            <a:r>
              <a:rPr lang="en-DE" sz="2000" dirty="0"/>
              <a:t> instead of </a:t>
            </a:r>
            <a:r>
              <a:rPr lang="en-DE" sz="2000" i="1" dirty="0"/>
              <a:t>run</a:t>
            </a:r>
            <a:r>
              <a:rPr lang="en-DE" sz="2000" dirty="0"/>
              <a:t> mode, the Triton malware could be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862774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programming error, the malware contained a bug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correctly,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finally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061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2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EEAABD-11D2-B247-8BEB-974130C0F01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58273" y="5863666"/>
            <a:ext cx="2599476" cy="501433"/>
          </a:xfrm>
        </p:spPr>
        <p:txBody>
          <a:bodyPr/>
          <a:lstStyle/>
          <a:p>
            <a:pPr algn="ctr"/>
            <a:r>
              <a:rPr lang="en-DE" sz="2000" dirty="0"/>
              <a:t>27 incidents analyzed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04DDFE7-D24D-7C45-AA4F-7124A20795BD}"/>
              </a:ext>
            </a:extLst>
          </p:cNvPr>
          <p:cNvSpPr txBox="1">
            <a:spLocks/>
          </p:cNvSpPr>
          <p:nvPr/>
        </p:nvSpPr>
        <p:spPr>
          <a:xfrm>
            <a:off x="458798" y="2086547"/>
            <a:ext cx="3424270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Incident enumerations (Risi database, ICS-CERT alerts)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32D9975-BD01-674F-B243-D94A3593D46C}"/>
              </a:ext>
            </a:extLst>
          </p:cNvPr>
          <p:cNvSpPr txBox="1">
            <a:spLocks/>
          </p:cNvSpPr>
          <p:nvPr/>
        </p:nvSpPr>
        <p:spPr>
          <a:xfrm>
            <a:off x="4785989" y="2086547"/>
            <a:ext cx="3424269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Threat reports from ICS security companies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A0DA9D8-B583-164A-9D10-D9024FAC7AD8}"/>
              </a:ext>
            </a:extLst>
          </p:cNvPr>
          <p:cNvSpPr txBox="1">
            <a:spLocks/>
          </p:cNvSpPr>
          <p:nvPr/>
        </p:nvSpPr>
        <p:spPr>
          <a:xfrm>
            <a:off x="458798" y="3704493"/>
            <a:ext cx="3424270" cy="957336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Papers / conference talks dedicated to single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AABCD21-4387-8148-8099-233DFF1A7B76}"/>
              </a:ext>
            </a:extLst>
          </p:cNvPr>
          <p:cNvSpPr txBox="1">
            <a:spLocks/>
          </p:cNvSpPr>
          <p:nvPr/>
        </p:nvSpPr>
        <p:spPr>
          <a:xfrm>
            <a:off x="4785989" y="3698176"/>
            <a:ext cx="3424268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Press releases / blog posts dedicated to single incidents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B8978E1-D21C-544A-9562-CF632DBAA7AC}"/>
              </a:ext>
            </a:extLst>
          </p:cNvPr>
          <p:cNvSpPr/>
          <p:nvPr/>
        </p:nvSpPr>
        <p:spPr>
          <a:xfrm rot="5400000">
            <a:off x="3943045" y="2355334"/>
            <a:ext cx="829932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806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Attack Type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2791937"/>
            <a:ext cx="8508999" cy="1274125"/>
          </a:xfrm>
        </p:spPr>
        <p:txBody>
          <a:bodyPr/>
          <a:lstStyle/>
          <a:p>
            <a:pPr algn="ctr"/>
            <a:r>
              <a:rPr lang="en-DE" sz="4000" dirty="0"/>
              <a:t>Targeted vs. untargeted</a:t>
            </a:r>
          </a:p>
        </p:txBody>
      </p:sp>
    </p:spTree>
    <p:extLst>
      <p:ext uri="{BB962C8B-B14F-4D97-AF65-F5344CB8AC3E}">
        <p14:creationId xmlns:p14="http://schemas.microsoft.com/office/powerpoint/2010/main" val="107887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Attack Type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30048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Economic Sector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8EB796-80C2-3842-92B3-7B97F40F0D6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Government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(Petro)chemical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(Waste)water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41108660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27561</TotalTime>
  <Words>1840</Words>
  <Application>Microsoft Macintosh PowerPoint</Application>
  <PresentationFormat>On-screen Show (4:3)</PresentationFormat>
  <Paragraphs>346</Paragraphs>
  <Slides>46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Analysis of and Mitigation Strategies for Real World ICS Security Incidents</vt:lpstr>
      <vt:lpstr>Motivation: Growing ICS Threat Landscape</vt:lpstr>
      <vt:lpstr>Problem Statement</vt:lpstr>
      <vt:lpstr>Agenda</vt:lpstr>
      <vt:lpstr>Agenda</vt:lpstr>
      <vt:lpstr>Analyzed Incidents</vt:lpstr>
      <vt:lpstr>Targets: Attack Type </vt:lpstr>
      <vt:lpstr>Targets: Attack Type </vt:lpstr>
      <vt:lpstr>Targets: Economic Sector</vt:lpstr>
      <vt:lpstr>Targets: Economic Sector</vt:lpstr>
      <vt:lpstr>Targets: Geographic Location</vt:lpstr>
      <vt:lpstr>Threat Actors: Geographic Location</vt:lpstr>
      <vt:lpstr>Attack Goals and Motivations</vt:lpstr>
      <vt:lpstr>Attack Techniques</vt:lpstr>
      <vt:lpstr>Success Rate</vt:lpstr>
      <vt:lpstr>Dwell Times</vt:lpstr>
      <vt:lpstr>Detection and Mitigation Strategies</vt:lpstr>
      <vt:lpstr>Agenda</vt:lpstr>
      <vt:lpstr>Safety Instrumented Systems (SIS)</vt:lpstr>
      <vt:lpstr>The Triton Attack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Goals, Impacts, and Attribution</vt:lpstr>
      <vt:lpstr>Detection and Mitigation Opportunities</vt:lpstr>
      <vt:lpstr>Agenda</vt:lpstr>
      <vt:lpstr>Conclusion</vt:lpstr>
      <vt:lpstr>Conclusion</vt:lpstr>
      <vt:lpstr>Future Work</vt:lpstr>
      <vt:lpstr>Q &amp; A</vt:lpstr>
      <vt:lpstr>Q &amp; A</vt:lpstr>
      <vt:lpstr>Backup</vt:lpstr>
      <vt:lpstr>Analyzed Incidents</vt:lpstr>
      <vt:lpstr>Comparative Overview of ICS Security Incidents</vt:lpstr>
      <vt:lpstr>Analyzed Incidents</vt:lpstr>
      <vt:lpstr>Threat Actors: Threat Groups</vt:lpstr>
      <vt:lpstr>Threat Actors: Geographic Location</vt:lpstr>
      <vt:lpstr>Attack and Response Strategies</vt:lpstr>
      <vt:lpstr>Attack and Response Strategies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 Fechtner</dc:creator>
  <cp:lastModifiedBy>Nico Fechtner</cp:lastModifiedBy>
  <cp:revision>195</cp:revision>
  <cp:lastPrinted>2015-07-30T14:04:45Z</cp:lastPrinted>
  <dcterms:created xsi:type="dcterms:W3CDTF">2020-02-27T06:42:56Z</dcterms:created>
  <dcterms:modified xsi:type="dcterms:W3CDTF">2020-07-01T06:46:06Z</dcterms:modified>
</cp:coreProperties>
</file>